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29" r:id="rId1"/>
  </p:sldMasterIdLst>
  <p:sldIdLst>
    <p:sldId id="256" r:id="rId2"/>
    <p:sldId id="273" r:id="rId3"/>
    <p:sldId id="258" r:id="rId4"/>
    <p:sldId id="271" r:id="rId5"/>
    <p:sldId id="272" r:id="rId6"/>
    <p:sldId id="268" r:id="rId7"/>
    <p:sldId id="269" r:id="rId8"/>
    <p:sldId id="274" r:id="rId9"/>
    <p:sldId id="275" r:id="rId10"/>
    <p:sldId id="259" r:id="rId11"/>
    <p:sldId id="276" r:id="rId12"/>
    <p:sldId id="277" r:id="rId13"/>
    <p:sldId id="260" r:id="rId14"/>
    <p:sldId id="261" r:id="rId15"/>
    <p:sldId id="279" r:id="rId16"/>
    <p:sldId id="262" r:id="rId17"/>
    <p:sldId id="280" r:id="rId18"/>
    <p:sldId id="281" r:id="rId19"/>
    <p:sldId id="263" r:id="rId20"/>
    <p:sldId id="286" r:id="rId21"/>
    <p:sldId id="289" r:id="rId22"/>
    <p:sldId id="290" r:id="rId23"/>
    <p:sldId id="291" r:id="rId24"/>
    <p:sldId id="266" r:id="rId25"/>
    <p:sldId id="270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34"/>
    <p:restoredTop sz="94694"/>
  </p:normalViewPr>
  <p:slideViewPr>
    <p:cSldViewPr snapToGrid="0">
      <p:cViewPr varScale="1">
        <p:scale>
          <a:sx n="121" d="100"/>
          <a:sy n="121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13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753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349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1105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7958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56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975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11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27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33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976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4713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133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328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140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6565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148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7C98624-BDD7-F44A-9B44-7DC0C81E0476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BFB4229-7223-0741-8665-BDF24739FAD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8902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30" r:id="rId1"/>
    <p:sldLayoutId id="2147484031" r:id="rId2"/>
    <p:sldLayoutId id="2147484032" r:id="rId3"/>
    <p:sldLayoutId id="2147484033" r:id="rId4"/>
    <p:sldLayoutId id="2147484034" r:id="rId5"/>
    <p:sldLayoutId id="2147484035" r:id="rId6"/>
    <p:sldLayoutId id="2147484036" r:id="rId7"/>
    <p:sldLayoutId id="2147484037" r:id="rId8"/>
    <p:sldLayoutId id="2147484038" r:id="rId9"/>
    <p:sldLayoutId id="2147484039" r:id="rId10"/>
    <p:sldLayoutId id="2147484040" r:id="rId11"/>
    <p:sldLayoutId id="2147484041" r:id="rId12"/>
    <p:sldLayoutId id="2147484042" r:id="rId13"/>
    <p:sldLayoutId id="2147484043" r:id="rId14"/>
    <p:sldLayoutId id="2147484044" r:id="rId15"/>
    <p:sldLayoutId id="2147484045" r:id="rId16"/>
    <p:sldLayoutId id="214748404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D2542-8FCB-4391-3307-28015BBA37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Aviation accidents Visualization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FBF6B0-CFD2-C0CE-E7DB-3D06791FB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17072"/>
            <a:ext cx="7197726" cy="1405467"/>
          </a:xfrm>
        </p:spPr>
        <p:txBody>
          <a:bodyPr/>
          <a:lstStyle/>
          <a:p>
            <a:pPr algn="l"/>
            <a:r>
              <a:rPr lang="en-US" sz="2000" b="1" dirty="0"/>
              <a:t>Group 3 members:</a:t>
            </a:r>
          </a:p>
          <a:p>
            <a:pPr algn="l"/>
            <a:r>
              <a:rPr lang="en-US" dirty="0"/>
              <a:t>Arame diasse, Jackie ochuida, Nicholas George, Rajib maji, Stephen grantham, Theresa bravo, Vishnu pillai</a:t>
            </a:r>
          </a:p>
        </p:txBody>
      </p:sp>
    </p:spTree>
    <p:extLst>
      <p:ext uri="{BB962C8B-B14F-4D97-AF65-F5344CB8AC3E}">
        <p14:creationId xmlns:p14="http://schemas.microsoft.com/office/powerpoint/2010/main" val="37062961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6540-5DBA-E94C-0391-A50B73A0915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1" name="Content Placeholder 10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18808390-FECE-0353-AA8F-E24E149D3C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7410" y="1366346"/>
            <a:ext cx="7829550" cy="5126528"/>
          </a:xfrm>
        </p:spPr>
      </p:pic>
    </p:spTree>
    <p:extLst>
      <p:ext uri="{BB962C8B-B14F-4D97-AF65-F5344CB8AC3E}">
        <p14:creationId xmlns:p14="http://schemas.microsoft.com/office/powerpoint/2010/main" val="3391247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6540-5DBA-E94C-0391-A50B73A0915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7" name="Content Placeholder 16" descr="A graph of a number of people&#10;&#10;Description automatically generated">
            <a:extLst>
              <a:ext uri="{FF2B5EF4-FFF2-40B4-BE49-F238E27FC236}">
                <a16:creationId xmlns:a16="http://schemas.microsoft.com/office/drawing/2014/main" id="{A90DF077-4D06-EEC3-7B4F-889CE4611E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010" y="1366346"/>
            <a:ext cx="9413790" cy="5126528"/>
          </a:xfrm>
        </p:spPr>
      </p:pic>
    </p:spTree>
    <p:extLst>
      <p:ext uri="{BB962C8B-B14F-4D97-AF65-F5344CB8AC3E}">
        <p14:creationId xmlns:p14="http://schemas.microsoft.com/office/powerpoint/2010/main" val="1376274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6540-5DBA-E94C-0391-A50B73A0915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6" name="Content Placeholder 15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14E71100-B9D7-C473-DA6E-782FB06043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0010" y="1366346"/>
            <a:ext cx="9413790" cy="5126528"/>
          </a:xfrm>
        </p:spPr>
      </p:pic>
    </p:spTree>
    <p:extLst>
      <p:ext uri="{BB962C8B-B14F-4D97-AF65-F5344CB8AC3E}">
        <p14:creationId xmlns:p14="http://schemas.microsoft.com/office/powerpoint/2010/main" val="2241493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BF463B-C2EF-DF25-A03C-931CB5A70D35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8" name="Content Placeholder 7" descr="A pie chart with numbers and text with Crust in the background&#10;&#10;Description automatically generated">
            <a:extLst>
              <a:ext uri="{FF2B5EF4-FFF2-40B4-BE49-F238E27FC236}">
                <a16:creationId xmlns:a16="http://schemas.microsoft.com/office/drawing/2014/main" id="{06454411-E7BE-9308-918D-4D099DA81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5980" y="1366346"/>
            <a:ext cx="7909560" cy="5126528"/>
          </a:xfrm>
        </p:spPr>
      </p:pic>
    </p:spTree>
    <p:extLst>
      <p:ext uri="{BB962C8B-B14F-4D97-AF65-F5344CB8AC3E}">
        <p14:creationId xmlns:p14="http://schemas.microsoft.com/office/powerpoint/2010/main" val="795717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CA71A9-7403-047E-24BD-30BFC5F42A83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2" name="Content Placeholder 11" descr="A graph of multiple colored bars&#10;&#10;Description automatically generated with medium confidence">
            <a:extLst>
              <a:ext uri="{FF2B5EF4-FFF2-40B4-BE49-F238E27FC236}">
                <a16:creationId xmlns:a16="http://schemas.microsoft.com/office/drawing/2014/main" id="{8A2D1786-A601-C45C-B04F-53101C203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9110" y="1387366"/>
            <a:ext cx="5129120" cy="5126528"/>
          </a:xfrm>
        </p:spPr>
      </p:pic>
    </p:spTree>
    <p:extLst>
      <p:ext uri="{BB962C8B-B14F-4D97-AF65-F5344CB8AC3E}">
        <p14:creationId xmlns:p14="http://schemas.microsoft.com/office/powerpoint/2010/main" val="3851842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CA71A9-7403-047E-24BD-30BFC5F42A83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2" name="Content Placeholder 11" descr="A graph of a number of aircraft operators&#10;&#10;Description automatically generated with medium confidence">
            <a:extLst>
              <a:ext uri="{FF2B5EF4-FFF2-40B4-BE49-F238E27FC236}">
                <a16:creationId xmlns:a16="http://schemas.microsoft.com/office/drawing/2014/main" id="{E7477D08-33A6-5C23-F196-A46D639C18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2156" y="1366346"/>
            <a:ext cx="5127688" cy="5126528"/>
          </a:xfrm>
        </p:spPr>
      </p:pic>
    </p:spTree>
    <p:extLst>
      <p:ext uri="{BB962C8B-B14F-4D97-AF65-F5344CB8AC3E}">
        <p14:creationId xmlns:p14="http://schemas.microsoft.com/office/powerpoint/2010/main" val="2213491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3D0BE-BA74-0E16-5DC7-1EBDDE3B46E7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2" name="Content Placeholder 11" descr="A graph of a number of aircraft type&#10;&#10;Description automatically generated with medium confidence">
            <a:extLst>
              <a:ext uri="{FF2B5EF4-FFF2-40B4-BE49-F238E27FC236}">
                <a16:creationId xmlns:a16="http://schemas.microsoft.com/office/drawing/2014/main" id="{E97C0722-BD51-EC59-5684-2D384ED36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3289" y="1366346"/>
            <a:ext cx="5125422" cy="5126528"/>
          </a:xfrm>
        </p:spPr>
      </p:pic>
    </p:spTree>
    <p:extLst>
      <p:ext uri="{BB962C8B-B14F-4D97-AF65-F5344CB8AC3E}">
        <p14:creationId xmlns:p14="http://schemas.microsoft.com/office/powerpoint/2010/main" val="1341145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3D0BE-BA74-0E16-5DC7-1EBDDE3B46E7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6" name="Content Placeholder 5" descr="A graph of purple bars&#10;&#10;Description automatically generated with medium confidence">
            <a:extLst>
              <a:ext uri="{FF2B5EF4-FFF2-40B4-BE49-F238E27FC236}">
                <a16:creationId xmlns:a16="http://schemas.microsoft.com/office/drawing/2014/main" id="{8D6713C2-4565-83FC-DB8D-F82C1E40BF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3220" y="1366346"/>
            <a:ext cx="6412230" cy="5126528"/>
          </a:xfrm>
        </p:spPr>
      </p:pic>
    </p:spTree>
    <p:extLst>
      <p:ext uri="{BB962C8B-B14F-4D97-AF65-F5344CB8AC3E}">
        <p14:creationId xmlns:p14="http://schemas.microsoft.com/office/powerpoint/2010/main" val="4093384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F3D0BE-BA74-0E16-5DC7-1EBDDE3B46E7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7" name="Content Placeholder 6" descr="A graph with purple squares&#10;&#10;Description automatically generated">
            <a:extLst>
              <a:ext uri="{FF2B5EF4-FFF2-40B4-BE49-F238E27FC236}">
                <a16:creationId xmlns:a16="http://schemas.microsoft.com/office/drawing/2014/main" id="{A447DA54-5683-36BD-3F76-A99BF275A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8939" y="1366346"/>
            <a:ext cx="5134121" cy="5126528"/>
          </a:xfrm>
        </p:spPr>
      </p:pic>
    </p:spTree>
    <p:extLst>
      <p:ext uri="{BB962C8B-B14F-4D97-AF65-F5344CB8AC3E}">
        <p14:creationId xmlns:p14="http://schemas.microsoft.com/office/powerpoint/2010/main" val="3205752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C0E164-2499-1655-90B1-84DA1087FE9A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6" name="Content Placeholder 5" descr="A pie chart with text&#10;&#10;Description automatically generated">
            <a:extLst>
              <a:ext uri="{FF2B5EF4-FFF2-40B4-BE49-F238E27FC236}">
                <a16:creationId xmlns:a16="http://schemas.microsoft.com/office/drawing/2014/main" id="{126E0640-F18B-0330-77A8-4DCD4B6E3B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5132" y="1366346"/>
            <a:ext cx="9141735" cy="5126528"/>
          </a:xfrm>
        </p:spPr>
      </p:pic>
    </p:spTree>
    <p:extLst>
      <p:ext uri="{BB962C8B-B14F-4D97-AF65-F5344CB8AC3E}">
        <p14:creationId xmlns:p14="http://schemas.microsoft.com/office/powerpoint/2010/main" val="210333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9CF7-7DC9-1DDC-86ED-13C010B0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Aviation Accidents'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28CC22-FB50-C298-E2DA-48EC5D54231E}"/>
              </a:ext>
            </a:extLst>
          </p:cNvPr>
          <p:cNvSpPr txBox="1"/>
          <p:nvPr/>
        </p:nvSpPr>
        <p:spPr>
          <a:xfrm>
            <a:off x="-1" y="1823546"/>
            <a:ext cx="21747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Introduction: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E02DB-FEB2-CF47-A4F0-89DB9141F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4789" y="2142067"/>
            <a:ext cx="8642437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QUESTIONS TO BE CONSIDERED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/>
            </a:pPr>
            <a:r>
              <a:rPr lang="en-US" sz="2400" dirty="0"/>
              <a:t>Can we accurately predict where plane crashes are about to occur?</a:t>
            </a:r>
          </a:p>
          <a:p>
            <a:pPr marL="342900" indent="-342900">
              <a:buAutoNum type="arabicPeriod"/>
            </a:pPr>
            <a:r>
              <a:rPr lang="en-US" sz="2400" dirty="0"/>
              <a:t>Are there certain airlines that have more crashes than others?</a:t>
            </a:r>
          </a:p>
          <a:p>
            <a:pPr marL="342900" indent="-342900">
              <a:buAutoNum type="arabicPeriod"/>
            </a:pPr>
            <a:r>
              <a:rPr lang="en-US" sz="2400" dirty="0"/>
              <a:t>Are there possible outside factors affecting these trends?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35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DEA7E-71B9-806F-4DCD-FECD9C3B2167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10" name="Content Placeholder 9" descr="A graph of injuries and injuries&#10;&#10;Description automatically generated with medium confidence">
            <a:extLst>
              <a:ext uri="{FF2B5EF4-FFF2-40B4-BE49-F238E27FC236}">
                <a16:creationId xmlns:a16="http://schemas.microsoft.com/office/drawing/2014/main" id="{22128A72-B601-DA2E-EC36-B87C10E9D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28981" y="1366346"/>
            <a:ext cx="5134037" cy="5126528"/>
          </a:xfrm>
        </p:spPr>
      </p:pic>
    </p:spTree>
    <p:extLst>
      <p:ext uri="{BB962C8B-B14F-4D97-AF65-F5344CB8AC3E}">
        <p14:creationId xmlns:p14="http://schemas.microsoft.com/office/powerpoint/2010/main" val="33407947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FDEA7E-71B9-806F-4DCD-FECD9C3B2167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5" name="Content Placeholder 4" descr="A graph with blue squares&#10;&#10;Description automatically generated">
            <a:extLst>
              <a:ext uri="{FF2B5EF4-FFF2-40B4-BE49-F238E27FC236}">
                <a16:creationId xmlns:a16="http://schemas.microsoft.com/office/drawing/2014/main" id="{93756538-F551-ACA3-DFAA-5BD351B22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1181" y="1324306"/>
            <a:ext cx="5129637" cy="5126528"/>
          </a:xfrm>
        </p:spPr>
      </p:pic>
    </p:spTree>
    <p:extLst>
      <p:ext uri="{BB962C8B-B14F-4D97-AF65-F5344CB8AC3E}">
        <p14:creationId xmlns:p14="http://schemas.microsoft.com/office/powerpoint/2010/main" val="248574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27F3D-A458-8095-8E78-C8EEE3A47393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6" name="Content Placeholder 5" descr="A graph with red bars&#10;&#10;Description automatically generated">
            <a:extLst>
              <a:ext uri="{FF2B5EF4-FFF2-40B4-BE49-F238E27FC236}">
                <a16:creationId xmlns:a16="http://schemas.microsoft.com/office/drawing/2014/main" id="{70487FD6-19B1-359A-72E5-A606FCA8F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5531" y="1366346"/>
            <a:ext cx="5480938" cy="5126528"/>
          </a:xfrm>
        </p:spPr>
      </p:pic>
    </p:spTree>
    <p:extLst>
      <p:ext uri="{BB962C8B-B14F-4D97-AF65-F5344CB8AC3E}">
        <p14:creationId xmlns:p14="http://schemas.microsoft.com/office/powerpoint/2010/main" val="8493235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27F3D-A458-8095-8E78-C8EEE3A47393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Analysis:</a:t>
            </a:r>
          </a:p>
        </p:txBody>
      </p:sp>
      <p:pic>
        <p:nvPicPr>
          <p:cNvPr id="6" name="Content Placeholder 5" descr="A graph of a number of deaths&#10;&#10;Description automatically generated">
            <a:extLst>
              <a:ext uri="{FF2B5EF4-FFF2-40B4-BE49-F238E27FC236}">
                <a16:creationId xmlns:a16="http://schemas.microsoft.com/office/drawing/2014/main" id="{627D4175-3D68-6412-A311-1F06C76A3E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6136" y="1366346"/>
            <a:ext cx="5479728" cy="5126528"/>
          </a:xfrm>
        </p:spPr>
      </p:pic>
    </p:spTree>
    <p:extLst>
      <p:ext uri="{BB962C8B-B14F-4D97-AF65-F5344CB8AC3E}">
        <p14:creationId xmlns:p14="http://schemas.microsoft.com/office/powerpoint/2010/main" val="1132322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D27F3D-A458-8095-8E78-C8EEE3A47393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Conclusion: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C423F-28A7-6FF0-C19E-1F16A5663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9310" y="2142067"/>
            <a:ext cx="8977916" cy="4350807"/>
          </a:xfrm>
        </p:spPr>
        <p:txBody>
          <a:bodyPr>
            <a:normAutofit/>
          </a:bodyPr>
          <a:lstStyle/>
          <a:p>
            <a:r>
              <a:rPr lang="en-US" sz="2000" dirty="0"/>
              <a:t>We cannot accurately predict the location of plane crashes only the likelihood based on past events and those parameters change from decade to decade.</a:t>
            </a:r>
          </a:p>
          <a:p>
            <a:r>
              <a:rPr lang="en-US" sz="2000" dirty="0"/>
              <a:t>During the last few years, China Eastern Airlines has experienced the highest number of fatalities.</a:t>
            </a:r>
          </a:p>
          <a:p>
            <a:r>
              <a:rPr lang="en-US" sz="2000" dirty="0"/>
              <a:t>Possible outside factors for aviation fatalities include terrorism, political upheaval, and cultural practices.</a:t>
            </a:r>
          </a:p>
          <a:p>
            <a:r>
              <a:rPr lang="en-US" sz="2000" dirty="0"/>
              <a:t>In any case, the next China Eastern Airlines domestic passenger flight from Kunming Changshui International Airport to Guangzhou Baiyun International Airport on a Boeing 737 should likely be avoided.</a:t>
            </a:r>
          </a:p>
          <a:p>
            <a:r>
              <a:rPr lang="en-US" sz="2000" dirty="0"/>
              <a:t>This project is a positive first step toward understanding aviation accidents, and, in the future, these fatalities should be compared with total flight data to render percentages as the metric for a clearer picture of the situation.</a:t>
            </a:r>
          </a:p>
        </p:txBody>
      </p:sp>
    </p:spTree>
    <p:extLst>
      <p:ext uri="{BB962C8B-B14F-4D97-AF65-F5344CB8AC3E}">
        <p14:creationId xmlns:p14="http://schemas.microsoft.com/office/powerpoint/2010/main" val="4056668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Aviation Accidents Visualization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C423F-28A7-6FF0-C19E-1F16A5663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749" y="1366346"/>
            <a:ext cx="10131425" cy="1001220"/>
          </a:xfrm>
        </p:spPr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endParaRPr lang="en-US" sz="4000" dirty="0"/>
          </a:p>
          <a:p>
            <a:pPr marL="0" indent="0" algn="ctr">
              <a:buNone/>
            </a:pPr>
            <a:r>
              <a:rPr lang="en-US" sz="5800" dirty="0"/>
              <a:t>Questions? Comments?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028" name="Picture 4" descr="Promotional image of Boeing 737 passenger jet plane.">
            <a:extLst>
              <a:ext uri="{FF2B5EF4-FFF2-40B4-BE49-F238E27FC236}">
                <a16:creationId xmlns:a16="http://schemas.microsoft.com/office/drawing/2014/main" id="{07DE8D77-1F75-4C8D-2E2D-0877179B8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869" y="2246551"/>
            <a:ext cx="7558065" cy="424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60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9CF7-7DC9-1DDC-86ED-13C010B0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pic>
        <p:nvPicPr>
          <p:cNvPr id="4" name="Content Placeholder 3" descr="A diagram of a process&#10;&#10;Description automatically generated">
            <a:extLst>
              <a:ext uri="{FF2B5EF4-FFF2-40B4-BE49-F238E27FC236}">
                <a16:creationId xmlns:a16="http://schemas.microsoft.com/office/drawing/2014/main" id="{042BF617-51D4-D623-4EF5-069A7BDA2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789" y="1934405"/>
            <a:ext cx="8019535" cy="45381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28CC22-FB50-C298-E2DA-48EC5D54231E}"/>
              </a:ext>
            </a:extLst>
          </p:cNvPr>
          <p:cNvSpPr txBox="1"/>
          <p:nvPr/>
        </p:nvSpPr>
        <p:spPr>
          <a:xfrm>
            <a:off x="-1" y="1823546"/>
            <a:ext cx="2174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Extraction +</a:t>
            </a:r>
          </a:p>
          <a:p>
            <a:r>
              <a:rPr lang="en-US" sz="2400" dirty="0"/>
              <a:t>Transformation:</a:t>
            </a:r>
          </a:p>
        </p:txBody>
      </p:sp>
    </p:spTree>
    <p:extLst>
      <p:ext uri="{BB962C8B-B14F-4D97-AF65-F5344CB8AC3E}">
        <p14:creationId xmlns:p14="http://schemas.microsoft.com/office/powerpoint/2010/main" val="4160308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9CF7-7DC9-1DDC-86ED-13C010B0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28CC22-FB50-C298-E2DA-48EC5D54231E}"/>
              </a:ext>
            </a:extLst>
          </p:cNvPr>
          <p:cNvSpPr txBox="1"/>
          <p:nvPr/>
        </p:nvSpPr>
        <p:spPr>
          <a:xfrm>
            <a:off x="-1" y="1823546"/>
            <a:ext cx="2174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Extraction +</a:t>
            </a:r>
          </a:p>
          <a:p>
            <a:r>
              <a:rPr lang="en-US" sz="2400" dirty="0"/>
              <a:t>Transformation: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3E02DB-FEB2-CF47-A4F0-89DB9141F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6768" y="1818292"/>
            <a:ext cx="2780270" cy="2770073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Data Extraction</a:t>
            </a:r>
          </a:p>
          <a:p>
            <a:pPr lvl="1"/>
            <a:r>
              <a:rPr lang="en-US" sz="2000" dirty="0"/>
              <a:t>Web Scraping</a:t>
            </a:r>
          </a:p>
          <a:p>
            <a:pPr lvl="1"/>
            <a:r>
              <a:rPr lang="en-US" sz="2000" dirty="0"/>
              <a:t>Text Parsing</a:t>
            </a:r>
          </a:p>
          <a:p>
            <a:pPr lvl="1"/>
            <a:r>
              <a:rPr lang="en-US" sz="2000" dirty="0"/>
              <a:t>Modules/APIs</a:t>
            </a:r>
          </a:p>
          <a:p>
            <a:pPr marL="457200" lvl="1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49E145DF-856B-C2B8-79E7-9D5188C9A198}"/>
              </a:ext>
            </a:extLst>
          </p:cNvPr>
          <p:cNvSpPr txBox="1">
            <a:spLocks/>
          </p:cNvSpPr>
          <p:nvPr/>
        </p:nvSpPr>
        <p:spPr>
          <a:xfrm>
            <a:off x="6096000" y="1818292"/>
            <a:ext cx="3715264" cy="2971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dirty="0"/>
              <a:t>Data Transformation</a:t>
            </a:r>
          </a:p>
          <a:p>
            <a:pPr lvl="1"/>
            <a:r>
              <a:rPr lang="en-US" sz="2000" dirty="0"/>
              <a:t>Removal of Unwanted Information</a:t>
            </a:r>
          </a:p>
          <a:p>
            <a:pPr lvl="1"/>
            <a:r>
              <a:rPr lang="en-US" sz="2000" dirty="0"/>
              <a:t>Old/New Names</a:t>
            </a:r>
          </a:p>
          <a:p>
            <a:pPr lvl="1"/>
            <a:r>
              <a:rPr lang="en-US" sz="2000" dirty="0"/>
              <a:t>Standardization</a:t>
            </a:r>
          </a:p>
          <a:p>
            <a:pPr marL="457200" lvl="1" indent="0">
              <a:buFont typeface="Arial"/>
              <a:buNone/>
            </a:pPr>
            <a:endParaRPr lang="en-US" sz="1800" dirty="0"/>
          </a:p>
          <a:p>
            <a:pPr marL="0" indent="0">
              <a:buFont typeface="Arial"/>
              <a:buNone/>
            </a:pPr>
            <a:endParaRPr lang="en-US" sz="2000" dirty="0"/>
          </a:p>
        </p:txBody>
      </p:sp>
      <p:pic>
        <p:nvPicPr>
          <p:cNvPr id="10" name="Picture 9" descr="A jet plane landing on a ship&#10;&#10;Description automatically generated">
            <a:extLst>
              <a:ext uri="{FF2B5EF4-FFF2-40B4-BE49-F238E27FC236}">
                <a16:creationId xmlns:a16="http://schemas.microsoft.com/office/drawing/2014/main" id="{46C120F4-7488-AA38-E9C8-BABE2AC6A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6768" y="4660699"/>
            <a:ext cx="2780270" cy="1816157"/>
          </a:xfrm>
          <a:prstGeom prst="rect">
            <a:avLst/>
          </a:prstGeom>
        </p:spPr>
      </p:pic>
      <p:pic>
        <p:nvPicPr>
          <p:cNvPr id="12" name="Picture 11" descr="A crashed plane in water&#10;&#10;Description automatically generated">
            <a:extLst>
              <a:ext uri="{FF2B5EF4-FFF2-40B4-BE49-F238E27FC236}">
                <a16:creationId xmlns:a16="http://schemas.microsoft.com/office/drawing/2014/main" id="{62C93854-3CBA-02A1-EBF0-5140F0D4A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635500"/>
            <a:ext cx="2780269" cy="1841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97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9CF7-7DC9-1DDC-86ED-13C010B08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28CC22-FB50-C298-E2DA-48EC5D54231E}"/>
              </a:ext>
            </a:extLst>
          </p:cNvPr>
          <p:cNvSpPr txBox="1"/>
          <p:nvPr/>
        </p:nvSpPr>
        <p:spPr>
          <a:xfrm>
            <a:off x="-1" y="1823546"/>
            <a:ext cx="21747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Database</a:t>
            </a:r>
          </a:p>
          <a:p>
            <a:r>
              <a:rPr lang="en-US" sz="2400" dirty="0"/>
              <a:t>Loading:</a:t>
            </a:r>
          </a:p>
        </p:txBody>
      </p:sp>
      <p:pic>
        <p:nvPicPr>
          <p:cNvPr id="8" name="Content Placeholder 7" descr="A diagram of a computer process&#10;&#10;Description automatically generated">
            <a:extLst>
              <a:ext uri="{FF2B5EF4-FFF2-40B4-BE49-F238E27FC236}">
                <a16:creationId xmlns:a16="http://schemas.microsoft.com/office/drawing/2014/main" id="{880E0A54-8570-D999-9D03-1F75FE6AF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6332" y="2141538"/>
            <a:ext cx="8110360" cy="3649662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9C20EF-8408-03DC-6EDB-3580909EF8F4}"/>
              </a:ext>
            </a:extLst>
          </p:cNvPr>
          <p:cNvSpPr txBox="1"/>
          <p:nvPr/>
        </p:nvSpPr>
        <p:spPr>
          <a:xfrm>
            <a:off x="3897998" y="1679873"/>
            <a:ext cx="37070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Flask API / SQLite</a:t>
            </a:r>
          </a:p>
        </p:txBody>
      </p:sp>
    </p:spTree>
    <p:extLst>
      <p:ext uri="{BB962C8B-B14F-4D97-AF65-F5344CB8AC3E}">
        <p14:creationId xmlns:p14="http://schemas.microsoft.com/office/powerpoint/2010/main" val="7454493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6540-5DBA-E94C-0391-A50B73A0915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Landing Page:</a:t>
            </a:r>
          </a:p>
        </p:txBody>
      </p:sp>
      <p:pic>
        <p:nvPicPr>
          <p:cNvPr id="6" name="Content Placeholder 5" descr="A poster of a diagram of airplanes&#10;&#10;Description automatically generated">
            <a:extLst>
              <a:ext uri="{FF2B5EF4-FFF2-40B4-BE49-F238E27FC236}">
                <a16:creationId xmlns:a16="http://schemas.microsoft.com/office/drawing/2014/main" id="{D0985825-2B16-2D04-226B-B555E01C8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0974" y="1366346"/>
            <a:ext cx="4630066" cy="5034454"/>
          </a:xfrm>
        </p:spPr>
      </p:pic>
    </p:spTree>
    <p:extLst>
      <p:ext uri="{BB962C8B-B14F-4D97-AF65-F5344CB8AC3E}">
        <p14:creationId xmlns:p14="http://schemas.microsoft.com/office/powerpoint/2010/main" val="1444412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BAA69-885A-5864-8495-099AD8602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9C6540-5DBA-E94C-0391-A50B73A0915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Visualization:</a:t>
            </a:r>
          </a:p>
        </p:txBody>
      </p:sp>
      <p:pic>
        <p:nvPicPr>
          <p:cNvPr id="7" name="Content Placeholder 6" descr="A map of the world with different colored dots&#10;&#10;Description automatically generated">
            <a:extLst>
              <a:ext uri="{FF2B5EF4-FFF2-40B4-BE49-F238E27FC236}">
                <a16:creationId xmlns:a16="http://schemas.microsoft.com/office/drawing/2014/main" id="{E7C0CE12-3457-8CD7-5040-9F0846AFDB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8841" y="1531620"/>
            <a:ext cx="7806690" cy="4961254"/>
          </a:xfrm>
        </p:spPr>
      </p:pic>
    </p:spTree>
    <p:extLst>
      <p:ext uri="{BB962C8B-B14F-4D97-AF65-F5344CB8AC3E}">
        <p14:creationId xmlns:p14="http://schemas.microsoft.com/office/powerpoint/2010/main" val="1382127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 descr="A map of the world&#10;&#10;Description automatically generated">
            <a:extLst>
              <a:ext uri="{FF2B5EF4-FFF2-40B4-BE49-F238E27FC236}">
                <a16:creationId xmlns:a16="http://schemas.microsoft.com/office/drawing/2014/main" id="{88CD503B-E100-D533-E49C-8CE74A0FB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2069" y="1526792"/>
            <a:ext cx="7806756" cy="4966082"/>
          </a:xfr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BBB4DB06-BDBC-6FC1-9835-FD5720FDF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AC6FCE-10EE-A3DA-5386-82F70CFDD87C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Heatmap:</a:t>
            </a:r>
          </a:p>
        </p:txBody>
      </p:sp>
    </p:spTree>
    <p:extLst>
      <p:ext uri="{BB962C8B-B14F-4D97-AF65-F5344CB8AC3E}">
        <p14:creationId xmlns:p14="http://schemas.microsoft.com/office/powerpoint/2010/main" val="1014206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6F107B-7132-1877-5559-28EB8B1AF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0122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Aviation Accidents Visualization</a:t>
            </a:r>
          </a:p>
        </p:txBody>
      </p:sp>
      <p:pic>
        <p:nvPicPr>
          <p:cNvPr id="3" name="Picture 2" descr="A close-up of a graph&#10;&#10;Description automatically generated">
            <a:extLst>
              <a:ext uri="{FF2B5EF4-FFF2-40B4-BE49-F238E27FC236}">
                <a16:creationId xmlns:a16="http://schemas.microsoft.com/office/drawing/2014/main" id="{21D85B1C-1603-5426-AE15-90E72F344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28547"/>
            <a:ext cx="7814310" cy="506432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40003A3-11E1-CE51-0E34-19D6E435C462}"/>
              </a:ext>
            </a:extLst>
          </p:cNvPr>
          <p:cNvSpPr txBox="1"/>
          <p:nvPr/>
        </p:nvSpPr>
        <p:spPr>
          <a:xfrm>
            <a:off x="0" y="1823546"/>
            <a:ext cx="194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Dashboard:</a:t>
            </a:r>
          </a:p>
        </p:txBody>
      </p:sp>
    </p:spTree>
    <p:extLst>
      <p:ext uri="{BB962C8B-B14F-4D97-AF65-F5344CB8AC3E}">
        <p14:creationId xmlns:p14="http://schemas.microsoft.com/office/powerpoint/2010/main" val="1257864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{492DED99-ED61-5843-ADB1-B66A83BC9E6B}tf10001058</Template>
  <TotalTime>1616</TotalTime>
  <Words>348</Words>
  <Application>Microsoft Macintosh PowerPoint</Application>
  <PresentationFormat>Widescreen</PresentationFormat>
  <Paragraphs>74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Celestial</vt:lpstr>
      <vt:lpstr>Aviation accidents Visualization project</vt:lpstr>
      <vt:lpstr>Aviation Accidents'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  <vt:lpstr>Aviation Accidents Visualization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George</dc:creator>
  <cp:lastModifiedBy>Nicholas George</cp:lastModifiedBy>
  <cp:revision>18</cp:revision>
  <dcterms:created xsi:type="dcterms:W3CDTF">2023-10-23T22:15:09Z</dcterms:created>
  <dcterms:modified xsi:type="dcterms:W3CDTF">2023-11-09T19:53:06Z</dcterms:modified>
</cp:coreProperties>
</file>

<file path=docProps/thumbnail.jpeg>
</file>